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28"/>
  </p:notesMasterIdLst>
  <p:sldIdLst>
    <p:sldId id="256" r:id="rId2"/>
    <p:sldId id="261" r:id="rId3"/>
    <p:sldId id="286" r:id="rId4"/>
    <p:sldId id="285" r:id="rId5"/>
    <p:sldId id="284" r:id="rId6"/>
    <p:sldId id="292" r:id="rId7"/>
    <p:sldId id="283" r:id="rId8"/>
    <p:sldId id="282" r:id="rId9"/>
    <p:sldId id="281" r:id="rId10"/>
    <p:sldId id="291" r:id="rId11"/>
    <p:sldId id="288" r:id="rId12"/>
    <p:sldId id="287" r:id="rId13"/>
    <p:sldId id="280" r:id="rId14"/>
    <p:sldId id="279" r:id="rId15"/>
    <p:sldId id="278" r:id="rId16"/>
    <p:sldId id="277" r:id="rId17"/>
    <p:sldId id="276" r:id="rId18"/>
    <p:sldId id="275" r:id="rId19"/>
    <p:sldId id="274" r:id="rId20"/>
    <p:sldId id="273" r:id="rId21"/>
    <p:sldId id="272" r:id="rId22"/>
    <p:sldId id="271" r:id="rId23"/>
    <p:sldId id="270" r:id="rId24"/>
    <p:sldId id="269" r:id="rId25"/>
    <p:sldId id="268" r:id="rId26"/>
    <p:sldId id="262" r:id="rId27"/>
  </p:sldIdLst>
  <p:sldSz cx="12192000" cy="6858000"/>
  <p:notesSz cx="6858000" cy="9144000"/>
  <p:embeddedFontLst>
    <p:embeddedFont>
      <p:font typeface="Clash Display" panose="020B0604020202020204" charset="0"/>
      <p:regular r:id="rId29"/>
      <p:bold r:id="rId30"/>
    </p:embeddedFont>
    <p:embeddedFont>
      <p:font typeface="Clash Display Medium"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D7EB2C-9ACE-4A79-941B-914BBAAEA737}" v="2" dt="2025-01-25T18:42:45.6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3"/>
    <p:restoredTop sz="86404"/>
  </p:normalViewPr>
  <p:slideViewPr>
    <p:cSldViewPr snapToGrid="0">
      <p:cViewPr varScale="1">
        <p:scale>
          <a:sx n="72" d="100"/>
          <a:sy n="72" d="100"/>
        </p:scale>
        <p:origin x="202"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sslie Malinga" userId="4abe2577-220c-45d9-b2ee-4bec1f665915" providerId="ADAL" clId="{1EF1674E-4082-46DE-B9AF-8FE36D353934}"/>
    <pc:docChg chg="modSld">
      <pc:chgData name="Lesslie Malinga" userId="4abe2577-220c-45d9-b2ee-4bec1f665915" providerId="ADAL" clId="{1EF1674E-4082-46DE-B9AF-8FE36D353934}" dt="2024-01-30T08:29:09.200" v="0" actId="113"/>
      <pc:docMkLst>
        <pc:docMk/>
      </pc:docMkLst>
      <pc:sldChg chg="modSp mod">
        <pc:chgData name="Lesslie Malinga" userId="4abe2577-220c-45d9-b2ee-4bec1f665915" providerId="ADAL" clId="{1EF1674E-4082-46DE-B9AF-8FE36D353934}" dt="2024-01-30T08:29:09.200" v="0" actId="113"/>
        <pc:sldMkLst>
          <pc:docMk/>
          <pc:sldMk cId="631630485" sldId="285"/>
        </pc:sldMkLst>
      </pc:sldChg>
    </pc:docChg>
  </pc:docChgLst>
  <pc:docChgLst>
    <pc:chgData name="Lesslie Malinga" userId="4abe2577-220c-45d9-b2ee-4bec1f665915" providerId="ADAL" clId="{D63C4C98-AEC4-439F-8CEA-9338016CEC15}"/>
    <pc:docChg chg="modSld">
      <pc:chgData name="Lesslie Malinga" userId="4abe2577-220c-45d9-b2ee-4bec1f665915" providerId="ADAL" clId="{D63C4C98-AEC4-439F-8CEA-9338016CEC15}" dt="2024-01-27T16:03:24.179" v="43" actId="20577"/>
      <pc:docMkLst>
        <pc:docMk/>
      </pc:docMkLst>
      <pc:sldChg chg="modSp mod">
        <pc:chgData name="Lesslie Malinga" userId="4abe2577-220c-45d9-b2ee-4bec1f665915" providerId="ADAL" clId="{D63C4C98-AEC4-439F-8CEA-9338016CEC15}" dt="2024-01-27T16:03:24.179" v="43" actId="20577"/>
        <pc:sldMkLst>
          <pc:docMk/>
          <pc:sldMk cId="4272408356" sldId="261"/>
        </pc:sldMkLst>
      </pc:sldChg>
      <pc:sldChg chg="modSp mod">
        <pc:chgData name="Lesslie Malinga" userId="4abe2577-220c-45d9-b2ee-4bec1f665915" providerId="ADAL" clId="{D63C4C98-AEC4-439F-8CEA-9338016CEC15}" dt="2024-01-27T16:02:47.873" v="42" actId="1076"/>
        <pc:sldMkLst>
          <pc:docMk/>
          <pc:sldMk cId="631630485" sldId="285"/>
        </pc:sldMkLst>
      </pc:sldChg>
    </pc:docChg>
  </pc:docChgLst>
  <pc:docChgLst>
    <pc:chgData name="Lesslie Malinga" userId="4abe2577-220c-45d9-b2ee-4bec1f665915" providerId="ADAL" clId="{C1D7EB2C-9ACE-4A79-941B-914BBAAEA737}"/>
    <pc:docChg chg="custSel delSld modSld">
      <pc:chgData name="Lesslie Malinga" userId="4abe2577-220c-45d9-b2ee-4bec1f665915" providerId="ADAL" clId="{C1D7EB2C-9ACE-4A79-941B-914BBAAEA737}" dt="2025-01-25T18:45:22.091" v="31" actId="2696"/>
      <pc:docMkLst>
        <pc:docMk/>
      </pc:docMkLst>
      <pc:sldChg chg="modSp mod">
        <pc:chgData name="Lesslie Malinga" userId="4abe2577-220c-45d9-b2ee-4bec1f665915" providerId="ADAL" clId="{C1D7EB2C-9ACE-4A79-941B-914BBAAEA737}" dt="2025-01-25T18:44:38.413" v="29" actId="20577"/>
        <pc:sldMkLst>
          <pc:docMk/>
          <pc:sldMk cId="3991134705" sldId="281"/>
        </pc:sldMkLst>
        <pc:spChg chg="mod">
          <ac:chgData name="Lesslie Malinga" userId="4abe2577-220c-45d9-b2ee-4bec1f665915" providerId="ADAL" clId="{C1D7EB2C-9ACE-4A79-941B-914BBAAEA737}" dt="2025-01-25T18:44:38.413" v="29" actId="20577"/>
          <ac:spMkLst>
            <pc:docMk/>
            <pc:sldMk cId="3991134705" sldId="281"/>
            <ac:spMk id="14" creationId="{E3692064-A577-9EDD-B600-82CD103304C3}"/>
          </ac:spMkLst>
        </pc:spChg>
      </pc:sldChg>
      <pc:sldChg chg="addSp modSp mod">
        <pc:chgData name="Lesslie Malinga" userId="4abe2577-220c-45d9-b2ee-4bec1f665915" providerId="ADAL" clId="{C1D7EB2C-9ACE-4A79-941B-914BBAAEA737}" dt="2025-01-25T18:42:36.432" v="9" actId="255"/>
        <pc:sldMkLst>
          <pc:docMk/>
          <pc:sldMk cId="2589102109" sldId="284"/>
        </pc:sldMkLst>
        <pc:spChg chg="mod">
          <ac:chgData name="Lesslie Malinga" userId="4abe2577-220c-45d9-b2ee-4bec1f665915" providerId="ADAL" clId="{C1D7EB2C-9ACE-4A79-941B-914BBAAEA737}" dt="2025-01-25T18:42:36.432" v="9" actId="255"/>
          <ac:spMkLst>
            <pc:docMk/>
            <pc:sldMk cId="2589102109" sldId="284"/>
            <ac:spMk id="14" creationId="{E3692064-A577-9EDD-B600-82CD103304C3}"/>
          </ac:spMkLst>
        </pc:spChg>
        <pc:picChg chg="add mod">
          <ac:chgData name="Lesslie Malinga" userId="4abe2577-220c-45d9-b2ee-4bec1f665915" providerId="ADAL" clId="{C1D7EB2C-9ACE-4A79-941B-914BBAAEA737}" dt="2025-01-25T18:42:29.568" v="8" actId="1076"/>
          <ac:picMkLst>
            <pc:docMk/>
            <pc:sldMk cId="2589102109" sldId="284"/>
            <ac:picMk id="2" creationId="{A376F8F8-48B6-B4BF-80EC-3AE6BFAEBB14}"/>
          </ac:picMkLst>
        </pc:picChg>
      </pc:sldChg>
      <pc:sldChg chg="modSp mod">
        <pc:chgData name="Lesslie Malinga" userId="4abe2577-220c-45d9-b2ee-4bec1f665915" providerId="ADAL" clId="{C1D7EB2C-9ACE-4A79-941B-914BBAAEA737}" dt="2025-01-23T19:15:26.128" v="1" actId="20577"/>
        <pc:sldMkLst>
          <pc:docMk/>
          <pc:sldMk cId="631630485" sldId="285"/>
        </pc:sldMkLst>
        <pc:spChg chg="mod">
          <ac:chgData name="Lesslie Malinga" userId="4abe2577-220c-45d9-b2ee-4bec1f665915" providerId="ADAL" clId="{C1D7EB2C-9ACE-4A79-941B-914BBAAEA737}" dt="2025-01-23T19:15:26.128" v="1" actId="20577"/>
          <ac:spMkLst>
            <pc:docMk/>
            <pc:sldMk cId="631630485" sldId="285"/>
            <ac:spMk id="14" creationId="{E3692064-A577-9EDD-B600-82CD103304C3}"/>
          </ac:spMkLst>
        </pc:spChg>
      </pc:sldChg>
      <pc:sldChg chg="del">
        <pc:chgData name="Lesslie Malinga" userId="4abe2577-220c-45d9-b2ee-4bec1f665915" providerId="ADAL" clId="{C1D7EB2C-9ACE-4A79-941B-914BBAAEA737}" dt="2025-01-25T18:45:22.091" v="31" actId="2696"/>
        <pc:sldMkLst>
          <pc:docMk/>
          <pc:sldMk cId="2306981935" sldId="289"/>
        </pc:sldMkLst>
      </pc:sldChg>
      <pc:sldChg chg="del">
        <pc:chgData name="Lesslie Malinga" userId="4abe2577-220c-45d9-b2ee-4bec1f665915" providerId="ADAL" clId="{C1D7EB2C-9ACE-4A79-941B-914BBAAEA737}" dt="2025-01-25T18:45:19.156" v="30" actId="2696"/>
        <pc:sldMkLst>
          <pc:docMk/>
          <pc:sldMk cId="338681166" sldId="290"/>
        </pc:sldMkLst>
      </pc:sldChg>
      <pc:sldChg chg="delSp modSp mod">
        <pc:chgData name="Lesslie Malinga" userId="4abe2577-220c-45d9-b2ee-4bec1f665915" providerId="ADAL" clId="{C1D7EB2C-9ACE-4A79-941B-914BBAAEA737}" dt="2025-01-25T18:44:07.384" v="20" actId="1076"/>
        <pc:sldMkLst>
          <pc:docMk/>
          <pc:sldMk cId="443785143" sldId="292"/>
        </pc:sldMkLst>
        <pc:spChg chg="mod">
          <ac:chgData name="Lesslie Malinga" userId="4abe2577-220c-45d9-b2ee-4bec1f665915" providerId="ADAL" clId="{C1D7EB2C-9ACE-4A79-941B-914BBAAEA737}" dt="2025-01-25T18:43:01.895" v="12"/>
          <ac:spMkLst>
            <pc:docMk/>
            <pc:sldMk cId="443785143" sldId="292"/>
            <ac:spMk id="13" creationId="{EA0B8413-508C-A18A-5A42-4EDCFA55304C}"/>
          </ac:spMkLst>
        </pc:spChg>
        <pc:spChg chg="mod">
          <ac:chgData name="Lesslie Malinga" userId="4abe2577-220c-45d9-b2ee-4bec1f665915" providerId="ADAL" clId="{C1D7EB2C-9ACE-4A79-941B-914BBAAEA737}" dt="2025-01-25T18:44:07.384" v="20" actId="1076"/>
          <ac:spMkLst>
            <pc:docMk/>
            <pc:sldMk cId="443785143" sldId="292"/>
            <ac:spMk id="14" creationId="{B4352394-1855-8BDE-C723-0BE0C878A9C7}"/>
          </ac:spMkLst>
        </pc:spChg>
        <pc:picChg chg="del">
          <ac:chgData name="Lesslie Malinga" userId="4abe2577-220c-45d9-b2ee-4bec1f665915" providerId="ADAL" clId="{C1D7EB2C-9ACE-4A79-941B-914BBAAEA737}" dt="2025-01-25T18:42:48.038" v="10" actId="478"/>
          <ac:picMkLst>
            <pc:docMk/>
            <pc:sldMk cId="443785143" sldId="292"/>
            <ac:picMk id="2" creationId="{25B64FE4-292B-39FC-C774-69C0713DE7A2}"/>
          </ac:picMkLst>
        </pc:picChg>
      </pc:sldChg>
    </pc:docChg>
  </pc:docChgLst>
</pc:chgInfo>
</file>

<file path=ppt/media/image10.png>
</file>

<file path=ppt/media/image11.png>
</file>

<file path=ppt/media/image13.png>
</file>

<file path=ppt/media/image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7273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1134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01193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525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6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5276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3771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25109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81284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233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965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26</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EE9434-30CC-E616-53DA-C375FDD79F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896D43-32BC-72D8-2BC0-9754BA0092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11DAAD-65C8-9EC0-01A4-2CAF59E8187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202A7CB-C2C7-C033-1D03-690E69379DE2}"/>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4510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emf"/></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ont Slide Option 1">
            <a:extLst>
              <a:ext uri="{FF2B5EF4-FFF2-40B4-BE49-F238E27FC236}">
                <a16:creationId xmlns:a16="http://schemas.microsoft.com/office/drawing/2014/main" id="{0DE4E27F-6B46-7648-8D2B-F4191F8F682C}"/>
              </a:ext>
            </a:extLst>
          </p:cNvPr>
          <p:cNvSpPr>
            <a:spLocks noGrp="1"/>
          </p:cNvSpPr>
          <p:nvPr>
            <p:ph type="ctrTitle"/>
          </p:nvPr>
        </p:nvSpPr>
        <p:spPr>
          <a:xfrm>
            <a:off x="1524000" y="-2387600"/>
            <a:ext cx="9144000" cy="2387600"/>
          </a:xfrm>
        </p:spPr>
        <p:txBody>
          <a:bodyPr anchor="b"/>
          <a:lstStyle/>
          <a:p>
            <a:r>
              <a:rPr lang="en-US" dirty="0"/>
              <a:t>Front Slide Option 1</a:t>
            </a:r>
          </a:p>
        </p:txBody>
      </p:sp>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939540"/>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Organisational Branding</a:t>
            </a:r>
            <a:br>
              <a:rPr lang="en-US" sz="5400" kern="2000" dirty="0">
                <a:solidFill>
                  <a:srgbClr val="141F34"/>
                </a:solidFill>
                <a:latin typeface="Clash Display Medium" pitchFamily="2" charset="0"/>
              </a:rPr>
            </a:br>
            <a:endParaRPr lang="en-US" sz="5400" kern="2000" dirty="0">
              <a:solidFill>
                <a:srgbClr val="141F34"/>
              </a:solidFill>
              <a:latin typeface="Clash Display Medium" pitchFamily="2" charset="0"/>
            </a:endParaRP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622071" y="3934354"/>
            <a:ext cx="4092929" cy="1533368"/>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1 – Introduction</a:t>
            </a:r>
            <a:r>
              <a:rPr lang="en-US" sz="2800" kern="2000" spc="-150" dirty="0">
                <a:solidFill>
                  <a:srgbClr val="141F34"/>
                </a:solidFill>
                <a:latin typeface="Clash Display" pitchFamily="2" charset="0"/>
                <a:ea typeface="Inter V Medium" panose="02000503000000020004" pitchFamily="2" charset="0"/>
                <a:cs typeface="Inter V Medium" panose="02000503000000020004" pitchFamily="2" charset="0"/>
              </a:rPr>
              <a:t>n to the Module</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C00000"/>
                </a:solidFill>
                <a:effectLst/>
                <a:uLnTx/>
                <a:uFillTx/>
                <a:latin typeface="Calibri Light" panose="020F0302020204030204"/>
                <a:ea typeface="+mj-ea"/>
                <a:cs typeface="+mj-cs"/>
              </a:rPr>
              <a:t>Activity 2</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Is International Organisational Branding HRM or Marketing?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Everyone: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Revisit the post-it notes.  Select one random note from the wall and decide whether it relates more to Human Resources (people and performance) or Marketing.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When you have decided – place it on the wall under the heading HRM or Marketing.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5 minutes.</a:t>
            </a:r>
          </a:p>
          <a:p>
            <a:pPr marL="0" indent="0">
              <a:buNone/>
            </a:pPr>
            <a:endParaRPr lang="en-GB" dirty="0"/>
          </a:p>
        </p:txBody>
      </p:sp>
    </p:spTree>
    <p:extLst>
      <p:ext uri="{BB962C8B-B14F-4D97-AF65-F5344CB8AC3E}">
        <p14:creationId xmlns:p14="http://schemas.microsoft.com/office/powerpoint/2010/main" val="306375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Organisational Branding – what is it?</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Branding is about establishing a company’s identity.</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A company or corporate brand is about the bringing together of ideas, cultures, philosophies, and approaches to business to develop an identity both internally to the people who work within the company and externally to its customers and stakeholders.</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It is about the promises made by the company to highlight the experience, value, quality of the service through its product and its people.</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Brand image can suffer if these expectations are not met.</a:t>
            </a:r>
          </a:p>
          <a:p>
            <a:pPr marL="0" indent="0">
              <a:buNone/>
            </a:pPr>
            <a:endParaRPr lang="en-GB" dirty="0"/>
          </a:p>
        </p:txBody>
      </p:sp>
    </p:spTree>
    <p:extLst>
      <p:ext uri="{BB962C8B-B14F-4D97-AF65-F5344CB8AC3E}">
        <p14:creationId xmlns:p14="http://schemas.microsoft.com/office/powerpoint/2010/main" val="4014534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is it really HR?</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Yes, it is.  It is called employer branding.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Human Resources is a key role within organisational branding.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It is the culture and structure of an organisation’s beliefs and treatment of its employees in order to build its reputation as an employer of choice.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Embedded in human relations theory (Mayo, 1924, 1932).  Focuses on employee satisfaction, and ways in which to influence/generate greater productivity.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There is a focus on people rather than machines.  It focuses on key skills, such as communication.  Communication takes place internally and externally.</a:t>
            </a:r>
          </a:p>
          <a:p>
            <a:pPr marL="0" indent="0">
              <a:buNone/>
            </a:pPr>
            <a:endParaRPr lang="en-GB" dirty="0"/>
          </a:p>
        </p:txBody>
      </p:sp>
    </p:spTree>
    <p:extLst>
      <p:ext uri="{BB962C8B-B14F-4D97-AF65-F5344CB8AC3E}">
        <p14:creationId xmlns:p14="http://schemas.microsoft.com/office/powerpoint/2010/main" val="3743944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HR focus</a:t>
            </a:r>
            <a:endParaRPr lang="en-GB" b="1" dirty="0"/>
          </a:p>
        </p:txBody>
      </p:sp>
      <p:pic>
        <p:nvPicPr>
          <p:cNvPr id="3" name="Content Placeholder 2">
            <a:extLst>
              <a:ext uri="{FF2B5EF4-FFF2-40B4-BE49-F238E27FC236}">
                <a16:creationId xmlns:a16="http://schemas.microsoft.com/office/drawing/2014/main" id="{50EAADBF-1768-9171-9231-7C01118CCC8E}"/>
              </a:ext>
            </a:extLst>
          </p:cNvPr>
          <p:cNvPicPr>
            <a:picLocks noGrp="1" noChangeAspect="1"/>
          </p:cNvPicPr>
          <p:nvPr>
            <p:ph idx="1"/>
          </p:nvPr>
        </p:nvPicPr>
        <p:blipFill rotWithShape="1">
          <a:blip r:embed="rId5"/>
          <a:srcRect t="24510"/>
          <a:stretch/>
        </p:blipFill>
        <p:spPr>
          <a:xfrm>
            <a:off x="1027135" y="1070265"/>
            <a:ext cx="9269260" cy="4903816"/>
          </a:xfrm>
          <a:prstGeom prst="rect">
            <a:avLst/>
          </a:prstGeom>
        </p:spPr>
      </p:pic>
    </p:spTree>
    <p:extLst>
      <p:ext uri="{BB962C8B-B14F-4D97-AF65-F5344CB8AC3E}">
        <p14:creationId xmlns:p14="http://schemas.microsoft.com/office/powerpoint/2010/main" val="1626946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Organisational Branding – 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mn-ea"/>
                <a:cs typeface="+mn-cs"/>
              </a:rPr>
              <a:t>According to the CIPD, strong employer brand should connect an organisation’s values, people strategy and policies, and be linked to the company brand, (CIPD, 2022)</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Main principles of HRM that connect to employer branding: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1900" b="0" i="0" u="none" strike="noStrike" kern="1200" cap="none" spc="0" normalizeH="0" baseline="0" noProof="0" dirty="0">
                <a:ln>
                  <a:noFill/>
                </a:ln>
                <a:solidFill>
                  <a:srgbClr val="0070C0"/>
                </a:solidFill>
                <a:effectLst/>
                <a:uLnTx/>
                <a:uFillTx/>
                <a:latin typeface="Calibri" panose="020F0502020204030204"/>
                <a:ea typeface="+mn-ea"/>
                <a:cs typeface="+mn-cs"/>
              </a:rPr>
              <a:t>Retention</a:t>
            </a: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 - how we treat current employees to ensure we retain their skills.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1900" b="0" i="0" u="none" strike="noStrike" kern="1200" cap="none" spc="0" normalizeH="0" baseline="0" noProof="0" dirty="0">
                <a:ln>
                  <a:noFill/>
                </a:ln>
                <a:solidFill>
                  <a:srgbClr val="0070C0"/>
                </a:solidFill>
                <a:effectLst/>
                <a:uLnTx/>
                <a:uFillTx/>
                <a:latin typeface="Calibri" panose="020F0502020204030204"/>
                <a:ea typeface="+mn-ea"/>
                <a:cs typeface="+mn-cs"/>
              </a:rPr>
              <a:t>Recruitment</a:t>
            </a: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 - how we treat perspective employees to ensure we capture the future skills we need.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1900" b="0" i="0" u="none" strike="noStrike" kern="1200" cap="none" spc="0" normalizeH="0" baseline="0" noProof="0" dirty="0">
                <a:ln>
                  <a:noFill/>
                </a:ln>
                <a:solidFill>
                  <a:srgbClr val="0070C0"/>
                </a:solidFill>
                <a:effectLst/>
                <a:uLnTx/>
                <a:uFillTx/>
                <a:latin typeface="Calibri" panose="020F0502020204030204"/>
                <a:ea typeface="+mn-ea"/>
                <a:cs typeface="+mn-cs"/>
              </a:rPr>
              <a:t>Conduct</a:t>
            </a: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 - how we manage behaviours within the company to ensure people feel safe and respected.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1900" b="0" i="0" u="none" strike="noStrike" kern="1200" cap="none" spc="0" normalizeH="0" baseline="0" noProof="0" dirty="0">
                <a:ln>
                  <a:noFill/>
                </a:ln>
                <a:solidFill>
                  <a:srgbClr val="0070C0"/>
                </a:solidFill>
                <a:effectLst/>
                <a:uLnTx/>
                <a:uFillTx/>
                <a:latin typeface="Calibri" panose="020F0502020204030204"/>
                <a:ea typeface="+mn-ea"/>
                <a:cs typeface="+mn-cs"/>
              </a:rPr>
              <a:t>Reward</a:t>
            </a: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 - how we value employees and recognise their contributions through tangible and intangible rewards.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1900" b="0" i="0" u="none" strike="noStrike" kern="1200" cap="none" spc="0" normalizeH="0" baseline="0" noProof="0" dirty="0">
                <a:ln>
                  <a:noFill/>
                </a:ln>
                <a:solidFill>
                  <a:srgbClr val="0070C0"/>
                </a:solidFill>
                <a:effectLst/>
                <a:uLnTx/>
                <a:uFillTx/>
                <a:latin typeface="Calibri" panose="020F0502020204030204"/>
                <a:ea typeface="+mn-ea"/>
                <a:cs typeface="+mn-cs"/>
              </a:rPr>
              <a:t>Employer Branding </a:t>
            </a:r>
            <a:r>
              <a:rPr kumimoji="0" lang="en-GB" sz="1900" b="0" i="0" u="none" strike="noStrike" kern="1200" cap="none" spc="0" normalizeH="0" baseline="0" noProof="0" dirty="0">
                <a:ln>
                  <a:noFill/>
                </a:ln>
                <a:solidFill>
                  <a:prstClr val="black"/>
                </a:solidFill>
                <a:effectLst/>
                <a:uLnTx/>
                <a:uFillTx/>
                <a:latin typeface="Calibri" panose="020F0502020204030204"/>
                <a:ea typeface="+mn-ea"/>
                <a:cs typeface="+mn-cs"/>
              </a:rPr>
              <a:t>- how we build credibility and portray the way in which we do all these things to the outside world – customers, stakeholders, competitors.</a:t>
            </a: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Retention</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569276" y="1027906"/>
            <a:ext cx="10515600" cy="5085918"/>
          </a:xfrm>
        </p:spPr>
        <p:txBody>
          <a:body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1800" b="1" i="0" u="none" strike="noStrike" kern="1200" cap="none" spc="0" normalizeH="0" baseline="0" noProof="0" dirty="0">
                <a:ln>
                  <a:noFill/>
                </a:ln>
                <a:solidFill>
                  <a:srgbClr val="0070C0"/>
                </a:solidFill>
                <a:effectLst/>
                <a:uLnTx/>
                <a:uFillTx/>
                <a:latin typeface="Calibri" panose="020F0502020204030204"/>
                <a:ea typeface="+mn-ea"/>
                <a:cs typeface="+mn-cs"/>
              </a:rPr>
              <a:t>Retention</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 how we treat current employees to ensure we retain their skills.  </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Feeling supported and having a reasonable/manageable workload</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Reduce turnover and turnover costs</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Opportunities to develop both personally and within a chosen career</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Good work life balance</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Varied job role</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Good leadership and management</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Good company culture – boost employee morale</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What happens if these are not met:</a:t>
            </a:r>
          </a:p>
          <a:p>
            <a:pPr>
              <a:lnSpc>
                <a:spcPct val="10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Employees become bored and may look for another job – outside of your company</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Lack of support makes them feel vulnerable</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Lack of development opportunities means they are unable to develop their career</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Overworked leads to feelings of stress and anxiety</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Leaders or managers are unsupportive</a:t>
            </a:r>
            <a:b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b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This means people will leave, taking with them their skills, competencies and capabilities, and leaving companies with a gap.</a:t>
            </a: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1591267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Retention</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734291" y="1501176"/>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Retention relates to the social exchange theory (Homens, 1958).</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Internal relationships v cost benefit analysis.  </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This means that from an organisational perspective, branding is key to enabling good relationships to develop between two or more people (teams etc), increasing morale through reward, and reducing recruitment costs and people turnover.</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Creating a good workplace for people means they will 1) tell others, thereby increasing your brand value, 2) stay longer, particularly if the rewards are beneficial, and 3) produce good work.</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This is about organisations providing opportunities for employees to drive decisions based on behaviour.</a:t>
            </a:r>
          </a:p>
          <a:p>
            <a:pPr marL="0" indent="0">
              <a:buNone/>
            </a:pPr>
            <a:endParaRPr lang="en-GB" dirty="0"/>
          </a:p>
        </p:txBody>
      </p:sp>
    </p:spTree>
    <p:extLst>
      <p:ext uri="{BB962C8B-B14F-4D97-AF65-F5344CB8AC3E}">
        <p14:creationId xmlns:p14="http://schemas.microsoft.com/office/powerpoint/2010/main" val="1602702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Recruitment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692727" y="1351363"/>
            <a:ext cx="10515600" cy="4351338"/>
          </a:xfrm>
        </p:spPr>
        <p:txBody>
          <a:body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1800" b="1" i="0" u="none" strike="noStrike" kern="1200" cap="none" spc="0" normalizeH="0" baseline="0" noProof="0" dirty="0">
                <a:ln>
                  <a:noFill/>
                </a:ln>
                <a:solidFill>
                  <a:srgbClr val="0070C0"/>
                </a:solidFill>
                <a:effectLst/>
                <a:uLnTx/>
                <a:uFillTx/>
                <a:latin typeface="Calibri" panose="020F0502020204030204"/>
                <a:ea typeface="+mn-ea"/>
                <a:cs typeface="+mn-cs"/>
              </a:rPr>
              <a:t>Recruitment</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 how we treat perspective employees to ensure we capture the future skills we need.</a:t>
            </a:r>
          </a:p>
          <a:p>
            <a:pPr>
              <a:lnSpc>
                <a:spcPct val="12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Organisation objectives and image, well-structured advert – highlighting all the benefits the company can offer.</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Good recruitment process – making sure it is in line with any employment legislation.</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Well-designed job roles and job descriptions so that new employees understand what is required of them and how they add value to the organisation.</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Clear job requirements – i.e. qualifications, skills.</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Excellent onboarding processes</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this doesn’t happen?</a:t>
            </a:r>
          </a:p>
          <a:p>
            <a:pPr>
              <a:lnSpc>
                <a:spcPct val="120000"/>
              </a:lnSpc>
              <a:spcBef>
                <a:spcPts val="0"/>
              </a:spcBef>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Companies will not attract the right person for the job </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Candidates do not have the right skills/qualifications for the job </a:t>
            </a:r>
          </a:p>
          <a:p>
            <a:pPr marL="228600" marR="0" lvl="0" indent="-22860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New recruits may leave early meaning the company has to re-advertise the post</a:t>
            </a:r>
          </a:p>
          <a:p>
            <a:pPr marL="0" indent="0">
              <a:buNone/>
            </a:pPr>
            <a:endParaRPr lang="en-GB" dirty="0"/>
          </a:p>
        </p:txBody>
      </p:sp>
    </p:spTree>
    <p:extLst>
      <p:ext uri="{BB962C8B-B14F-4D97-AF65-F5344CB8AC3E}">
        <p14:creationId xmlns:p14="http://schemas.microsoft.com/office/powerpoint/2010/main" val="28852533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Organiational branding - Recruitment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723900" y="1379609"/>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Recruitment relates to equity theory (Adams, 1963).</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Meaning the ‘distribution of resources is equitable and fair.’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Inputs they bring to the job, v outputs they gain (skills v pay, reward).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How employees behave and respond is relational to whether they feel under-rewarded or over-rewarded.  Work and performance is related to pay.</a:t>
            </a:r>
          </a:p>
          <a:p>
            <a:pPr marL="0" indent="0">
              <a:buNone/>
            </a:pPr>
            <a:endParaRPr lang="en-GB" dirty="0"/>
          </a:p>
        </p:txBody>
      </p:sp>
    </p:spTree>
    <p:extLst>
      <p:ext uri="{BB962C8B-B14F-4D97-AF65-F5344CB8AC3E}">
        <p14:creationId xmlns:p14="http://schemas.microsoft.com/office/powerpoint/2010/main" val="1865357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Conduct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253331"/>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000" b="1" i="0" u="none" strike="noStrike" kern="1200" cap="none" spc="0" normalizeH="0" baseline="0" noProof="0" dirty="0">
                <a:ln>
                  <a:noFill/>
                </a:ln>
                <a:solidFill>
                  <a:srgbClr val="0070C0"/>
                </a:solidFill>
                <a:effectLst/>
                <a:uLnTx/>
                <a:uFillTx/>
                <a:latin typeface="Calibri" panose="020F0502020204030204"/>
                <a:ea typeface="+mn-ea"/>
                <a:cs typeface="+mn-cs"/>
              </a:rPr>
              <a:t>Conduct</a:t>
            </a: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how we manage behaviours within the company to ensure people feel safe and respected.</a:t>
            </a:r>
          </a:p>
          <a:p>
            <a:pPr>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Health and Safety policies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Dignity at Work</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Grievance and discipline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Codes of conduct – can include dress code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conduct is not managed within a company..</a:t>
            </a:r>
          </a:p>
          <a:p>
            <a:pPr>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Employees do not feel safe or respected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They do not have a voice to raise any concerns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Employee behaviour is not managed internally, or managed out of the company (dismissal)</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241149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Welcome!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534811" y="1317390"/>
            <a:ext cx="10515600" cy="4351338"/>
          </a:xfrm>
        </p:spPr>
        <p:txBody>
          <a:bodyPr/>
          <a:lstStyle/>
          <a:p>
            <a:pPr marL="0" indent="0" algn="ctr">
              <a:buNone/>
            </a:pPr>
            <a:r>
              <a:rPr lang="en-GB" dirty="0"/>
              <a:t>Welcome everyone!</a:t>
            </a:r>
          </a:p>
          <a:p>
            <a:pPr marL="0" indent="0" algn="ctr">
              <a:buNone/>
            </a:pPr>
            <a:r>
              <a:rPr lang="en-GB" dirty="0"/>
              <a:t>It is lovely to welcome you to Wrexham University and to this module.</a:t>
            </a:r>
          </a:p>
          <a:p>
            <a:pPr marL="0" indent="0" algn="ctr">
              <a:buNone/>
            </a:pPr>
            <a:r>
              <a:rPr lang="en-GB" dirty="0"/>
              <a:t>Who am I?</a:t>
            </a:r>
          </a:p>
          <a:p>
            <a:pPr marL="0" indent="0" algn="ctr">
              <a:buNone/>
            </a:pPr>
            <a:r>
              <a:rPr lang="en-GB" dirty="0"/>
              <a:t>I am your lecturer on this module, and we will be covering International </a:t>
            </a:r>
            <a:r>
              <a:rPr lang="en-GB"/>
              <a:t>Organisational Branding.  </a:t>
            </a:r>
            <a:r>
              <a:rPr lang="en-GB" dirty="0"/>
              <a:t>I will talk a little more about this later in the lecture.</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Organisational HR Branding - Reward</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4736" y="1253331"/>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1800" b="0" i="0" u="none" strike="noStrike" kern="1200" cap="none" spc="0" normalizeH="0" baseline="0" noProof="0" dirty="0">
                <a:ln>
                  <a:noFill/>
                </a:ln>
                <a:solidFill>
                  <a:srgbClr val="0070C0"/>
                </a:solidFill>
                <a:effectLst/>
                <a:uLnTx/>
                <a:uFillTx/>
                <a:latin typeface="Calibri" panose="020F0502020204030204"/>
                <a:ea typeface="+mn-ea"/>
                <a:cs typeface="+mn-cs"/>
              </a:rPr>
              <a:t>Reward</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 how we value employees and recognise their contributions through tangible and intangible rewards.</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Tangible – something you can touch, i.e. money/pay.  Intangible – something you feel, i.e. gratitude, good leadership, feeling valued.</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Employee benefits and reward packages</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Leadership and management</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Performance appraisal management</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Career development opportunities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If there is no reward…</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Employees will feel undervalued</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They will develop a transactional attitude</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They will not give over and above – there will be no discretionary effort</a:t>
            </a:r>
          </a:p>
          <a:p>
            <a:pPr>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They will seek recognition of their skills and value from another company (i.e. they will leave).</a:t>
            </a:r>
            <a:endParaRPr lang="en-GB" dirty="0"/>
          </a:p>
        </p:txBody>
      </p:sp>
    </p:spTree>
    <p:extLst>
      <p:ext uri="{BB962C8B-B14F-4D97-AF65-F5344CB8AC3E}">
        <p14:creationId xmlns:p14="http://schemas.microsoft.com/office/powerpoint/2010/main" val="2637673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Theory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4736" y="1379609"/>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Human Relations Theory (Mayo, 1924, 1932)</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Key principles for 2023!</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Treat employees as individuals to increase motivation.  Personalise it.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Develop initiatives to improve an employee’s circumstances inside and outside the organisation – reward and benefits (including pay).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Promote positive actions and relationships through organisational culture.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Ensure effective communication internally and externally</a:t>
            </a:r>
          </a:p>
          <a:p>
            <a:pPr marL="0" indent="0">
              <a:buNone/>
            </a:pPr>
            <a:endParaRPr lang="en-GB" dirty="0"/>
          </a:p>
        </p:txBody>
      </p:sp>
    </p:spTree>
    <p:extLst>
      <p:ext uri="{BB962C8B-B14F-4D97-AF65-F5344CB8AC3E}">
        <p14:creationId xmlns:p14="http://schemas.microsoft.com/office/powerpoint/2010/main" val="1099251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Employer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Good processes, systems and policies for retention, recruitment, conduct and reward mean that companies will have happy, engaged and loyal employees, who will go above and beyond for the company because they feel valued and respected.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They will have a high level of job skills, and commitment to development.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In turn, this will mean they will be more productive, and provide better – even excellent customer service to the company’s customers and stakeholders resulting in greater company profit.  (what Richard Branson’s video on this week’s Moodle space).</a:t>
            </a:r>
          </a:p>
          <a:p>
            <a:pPr marL="0" indent="0">
              <a:buNone/>
            </a:pPr>
            <a:endParaRPr lang="en-GB" dirty="0"/>
          </a:p>
        </p:txBody>
      </p:sp>
    </p:spTree>
    <p:extLst>
      <p:ext uri="{BB962C8B-B14F-4D97-AF65-F5344CB8AC3E}">
        <p14:creationId xmlns:p14="http://schemas.microsoft.com/office/powerpoint/2010/main" val="2509831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HR Branding - Theory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253331"/>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Maslow’s Hierarchy of Needs.  Maslow (1954) stated that people are motivated to accomplish certain needs within their work life.  </a:t>
            </a:r>
          </a:p>
          <a:p>
            <a:pPr marL="0" indent="0">
              <a:buNone/>
            </a:pPr>
            <a:endParaRPr lang="en-GB" dirty="0"/>
          </a:p>
        </p:txBody>
      </p:sp>
      <p:pic>
        <p:nvPicPr>
          <p:cNvPr id="2" name="Picture 1">
            <a:extLst>
              <a:ext uri="{FF2B5EF4-FFF2-40B4-BE49-F238E27FC236}">
                <a16:creationId xmlns:a16="http://schemas.microsoft.com/office/drawing/2014/main" id="{A05658F2-EA62-FE51-334D-AAC66ABC88A6}"/>
              </a:ext>
            </a:extLst>
          </p:cNvPr>
          <p:cNvPicPr>
            <a:picLocks noChangeAspect="1"/>
          </p:cNvPicPr>
          <p:nvPr/>
        </p:nvPicPr>
        <p:blipFill>
          <a:blip r:embed="rId5"/>
          <a:stretch>
            <a:fillRect/>
          </a:stretch>
        </p:blipFill>
        <p:spPr>
          <a:xfrm>
            <a:off x="3497532" y="2126652"/>
            <a:ext cx="4758013" cy="3542076"/>
          </a:xfrm>
          <a:prstGeom prst="rect">
            <a:avLst/>
          </a:prstGeom>
        </p:spPr>
      </p:pic>
    </p:spTree>
    <p:extLst>
      <p:ext uri="{BB962C8B-B14F-4D97-AF65-F5344CB8AC3E}">
        <p14:creationId xmlns:p14="http://schemas.microsoft.com/office/powerpoint/2010/main" val="20924837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Maslow</a:t>
            </a:r>
            <a:endParaRPr lang="en-GB" b="1" dirty="0"/>
          </a:p>
        </p:txBody>
      </p:sp>
      <p:pic>
        <p:nvPicPr>
          <p:cNvPr id="2" name="Content Placeholder 1">
            <a:extLst>
              <a:ext uri="{FF2B5EF4-FFF2-40B4-BE49-F238E27FC236}">
                <a16:creationId xmlns:a16="http://schemas.microsoft.com/office/drawing/2014/main" id="{C3BDFBA8-4706-7B3F-7979-FB8F5F22FB4D}"/>
              </a:ext>
            </a:extLst>
          </p:cNvPr>
          <p:cNvPicPr>
            <a:picLocks noGrp="1" noChangeAspect="1"/>
          </p:cNvPicPr>
          <p:nvPr>
            <p:ph idx="1"/>
          </p:nvPr>
        </p:nvPicPr>
        <p:blipFill rotWithShape="1">
          <a:blip r:embed="rId5"/>
          <a:srcRect t="22404" b="10282"/>
          <a:stretch/>
        </p:blipFill>
        <p:spPr>
          <a:xfrm>
            <a:off x="838199" y="1340427"/>
            <a:ext cx="9895609" cy="4390520"/>
          </a:xfrm>
          <a:prstGeom prst="rect">
            <a:avLst/>
          </a:prstGeom>
        </p:spPr>
      </p:pic>
    </p:spTree>
    <p:extLst>
      <p:ext uri="{BB962C8B-B14F-4D97-AF65-F5344CB8AC3E}">
        <p14:creationId xmlns:p14="http://schemas.microsoft.com/office/powerpoint/2010/main" val="3755023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Your own Research…</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379609"/>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We have touched on a few points today within employer branding, HR and where this fits within international organisational branding.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In your groups - research the following in your groups and bring your findings to next week’s lecture.  Leaders – you responsible for ensuring this task is completed.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Research the key points of human relations theory and bring them to the class next week for further discussion.</a:t>
            </a:r>
          </a:p>
          <a:p>
            <a:pPr marL="0" indent="0">
              <a:buNone/>
            </a:pPr>
            <a:endParaRPr lang="en-GB" dirty="0"/>
          </a:p>
        </p:txBody>
      </p:sp>
    </p:spTree>
    <p:extLst>
      <p:ext uri="{BB962C8B-B14F-4D97-AF65-F5344CB8AC3E}">
        <p14:creationId xmlns:p14="http://schemas.microsoft.com/office/powerpoint/2010/main" val="329640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 ?</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1631216"/>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 very much!</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About the Module: How we will learn?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253331"/>
            <a:ext cx="10515600" cy="4351338"/>
          </a:xfrm>
        </p:spPr>
        <p:txBody>
          <a:bodyPr/>
          <a:lstStyle/>
          <a:p>
            <a:pPr marL="0" indent="0">
              <a:buNone/>
            </a:pPr>
            <a:r>
              <a:rPr lang="en-GB" sz="2000" dirty="0"/>
              <a:t>Firstly….  Important information.</a:t>
            </a:r>
          </a:p>
          <a:p>
            <a:r>
              <a:rPr lang="en-GB" sz="2000" dirty="0"/>
              <a:t>During lectures there will be group work and student participation in this module, and you will be expected to contribute.  It will be the fundamental aspect of how you will learn in this module.  </a:t>
            </a:r>
          </a:p>
          <a:p>
            <a:r>
              <a:rPr lang="en-GB" sz="2000" dirty="0"/>
              <a:t>You will be learning about this subject in a few different ways.  Some of these ways include group work, class studies, break-out rooms, tutorials, videos, podcasts, academic journals and articles, self-study, core texts and wider reading.</a:t>
            </a:r>
          </a:p>
          <a:p>
            <a:r>
              <a:rPr lang="en-GB" sz="2000" dirty="0"/>
              <a:t>You will be required to undertake self-study and active learning outside of the classroom.  Your Moodle space will have learning materials that you are expected to access, which will also be factored into your classroom learning space.  It is important you complete the tasks on your Moodle space, so that you can demonstrate your learning.</a:t>
            </a:r>
          </a:p>
          <a:p>
            <a:r>
              <a:rPr lang="en-GB" sz="2000" dirty="0"/>
              <a:t>Classroom behaviour and classroom conduct will be professional. This is a safe space for everyone to participate in.  We are all here to enjoy the classroom environment and to make learning a fun experience.</a:t>
            </a: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About The Module: Assessment Process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One group Assessment Portfolio – to cover all learning outcomes.  </a:t>
            </a:r>
          </a:p>
          <a:p>
            <a:r>
              <a:rPr lang="en-GB" dirty="0"/>
              <a:t>Weighted 100%</a:t>
            </a:r>
          </a:p>
          <a:p>
            <a:r>
              <a:rPr lang="en-GB" dirty="0"/>
              <a:t>Due on the </a:t>
            </a:r>
            <a:r>
              <a:rPr lang="en-GB" b="1" dirty="0"/>
              <a:t>16</a:t>
            </a:r>
            <a:r>
              <a:rPr lang="en-GB" b="1" baseline="30000" dirty="0"/>
              <a:t>th</a:t>
            </a:r>
            <a:r>
              <a:rPr lang="en-GB" b="1" dirty="0"/>
              <a:t> Of May @ 16:00 UK time</a:t>
            </a:r>
          </a:p>
          <a:p>
            <a:r>
              <a:rPr lang="en-GB" dirty="0"/>
              <a:t> Written submission – Word Document submitted to Turnitin</a:t>
            </a:r>
          </a:p>
          <a:p>
            <a:r>
              <a:rPr lang="en-GB" dirty="0"/>
              <a:t> Formative assessment will take place throughout the module</a:t>
            </a:r>
          </a:p>
          <a:p>
            <a:r>
              <a:rPr lang="en-GB" dirty="0"/>
              <a:t>Summative assessment will be submitted at the end of the module</a:t>
            </a:r>
          </a:p>
        </p:txBody>
      </p:sp>
      <p:pic>
        <p:nvPicPr>
          <p:cNvPr id="2" name="Picture 1">
            <a:extLst>
              <a:ext uri="{FF2B5EF4-FFF2-40B4-BE49-F238E27FC236}">
                <a16:creationId xmlns:a16="http://schemas.microsoft.com/office/drawing/2014/main" id="{A4B98922-CB0C-7268-F148-E4E81986EE78}"/>
              </a:ext>
            </a:extLst>
          </p:cNvPr>
          <p:cNvPicPr>
            <a:picLocks noChangeAspect="1"/>
          </p:cNvPicPr>
          <p:nvPr/>
        </p:nvPicPr>
        <p:blipFill>
          <a:blip r:embed="rId5"/>
          <a:stretch>
            <a:fillRect/>
          </a:stretch>
        </p:blipFill>
        <p:spPr>
          <a:xfrm>
            <a:off x="8269321" y="4828744"/>
            <a:ext cx="2536156" cy="1688738"/>
          </a:xfrm>
          <a:prstGeom prst="rect">
            <a:avLst/>
          </a:prstGeom>
        </p:spPr>
      </p:pic>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About the module: Core Textbook</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638549" y="1351363"/>
            <a:ext cx="10515600" cy="4351338"/>
          </a:xfrm>
        </p:spPr>
        <p:txBody>
          <a:body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Essential Read</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Rosenbaum-Elliott, R., Percy, L. and </a:t>
            </a:r>
            <a:r>
              <a:rPr kumimoji="0" lang="en-GB" sz="2400" b="0" i="0" u="none" strike="noStrike" kern="1200" cap="none" spc="0" normalizeH="0" baseline="0" noProof="0" dirty="0" err="1">
                <a:ln>
                  <a:noFill/>
                </a:ln>
                <a:solidFill>
                  <a:prstClr val="black"/>
                </a:solidFill>
                <a:effectLst/>
                <a:uLnTx/>
                <a:uFillTx/>
                <a:latin typeface="Calibri" panose="020F0502020204030204"/>
                <a:ea typeface="+mn-ea"/>
                <a:cs typeface="+mn-cs"/>
              </a:rPr>
              <a:t>Pervan</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S. (2018) Strategic brand management. 4th edition. Oxford, Oxford University Press. </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endParaRPr lang="en-GB" sz="1800" dirty="0">
              <a:solidFill>
                <a:prstClr val="black"/>
              </a:solidFill>
              <a:latin typeface="Calibri" panose="020F0502020204030204"/>
            </a:endParaRPr>
          </a:p>
          <a:p>
            <a:pPr marL="0" indent="0">
              <a:buNone/>
            </a:pPr>
            <a:endParaRPr lang="en-GB" dirty="0"/>
          </a:p>
        </p:txBody>
      </p:sp>
      <p:pic>
        <p:nvPicPr>
          <p:cNvPr id="2" name="Picture 1">
            <a:extLst>
              <a:ext uri="{FF2B5EF4-FFF2-40B4-BE49-F238E27FC236}">
                <a16:creationId xmlns:a16="http://schemas.microsoft.com/office/drawing/2014/main" id="{A376F8F8-48B6-B4BF-80EC-3AE6BFAEBB14}"/>
              </a:ext>
            </a:extLst>
          </p:cNvPr>
          <p:cNvPicPr>
            <a:picLocks noChangeAspect="1"/>
          </p:cNvPicPr>
          <p:nvPr/>
        </p:nvPicPr>
        <p:blipFill>
          <a:blip r:embed="rId5"/>
          <a:stretch>
            <a:fillRect/>
          </a:stretch>
        </p:blipFill>
        <p:spPr>
          <a:xfrm>
            <a:off x="6554629" y="2731564"/>
            <a:ext cx="2562866" cy="2681425"/>
          </a:xfrm>
          <a:prstGeom prst="rect">
            <a:avLst/>
          </a:prstGeom>
        </p:spPr>
      </p:pic>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96C18-E52F-B41D-18B0-AD02CE1650E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280C7CB2-47D8-B1D9-021A-7F66AFF62F16}"/>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5CFCB53C-3A8E-54C9-F9BD-B9622D7935B0}"/>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D640DDA-A8BD-3149-F731-34797B59A78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EA0B8413-508C-A18A-5A42-4EDCFA55304C}"/>
              </a:ext>
            </a:extLst>
          </p:cNvPr>
          <p:cNvSpPr>
            <a:spLocks noGrp="1"/>
          </p:cNvSpPr>
          <p:nvPr>
            <p:ph type="title"/>
          </p:nvPr>
        </p:nvSpPr>
        <p:spPr/>
        <p:txBody>
          <a:bodyPr/>
          <a:lstStyle/>
          <a:p>
            <a:r>
              <a:rPr lang="en-GB" b="1" dirty="0"/>
              <a:t>Other indicative reading </a:t>
            </a:r>
          </a:p>
        </p:txBody>
      </p:sp>
      <p:sp>
        <p:nvSpPr>
          <p:cNvPr id="14" name="Content Placeholder 13">
            <a:extLst>
              <a:ext uri="{FF2B5EF4-FFF2-40B4-BE49-F238E27FC236}">
                <a16:creationId xmlns:a16="http://schemas.microsoft.com/office/drawing/2014/main" id="{B4352394-1855-8BDE-C723-0BE0C878A9C7}"/>
              </a:ext>
            </a:extLst>
          </p:cNvPr>
          <p:cNvSpPr>
            <a:spLocks noGrp="1"/>
          </p:cNvSpPr>
          <p:nvPr>
            <p:ph idx="1"/>
          </p:nvPr>
        </p:nvSpPr>
        <p:spPr>
          <a:xfrm>
            <a:off x="569276" y="1106814"/>
            <a:ext cx="10515600" cy="4351338"/>
          </a:xfrm>
        </p:spPr>
        <p:txBody>
          <a:bodyPr/>
          <a:lstStyle/>
          <a:p>
            <a:pPr>
              <a:lnSpc>
                <a:spcPct val="120000"/>
              </a:lnSpc>
              <a:spcBef>
                <a:spcPts val="0"/>
              </a:spcBef>
              <a:defRPr/>
            </a:pPr>
            <a:r>
              <a:rPr lang="en-GB" dirty="0" err="1">
                <a:solidFill>
                  <a:prstClr val="black"/>
                </a:solidFill>
                <a:latin typeface="Calibri" panose="020F0502020204030204"/>
              </a:rPr>
              <a:t>Benbunan</a:t>
            </a:r>
            <a:r>
              <a:rPr lang="en-GB" dirty="0">
                <a:solidFill>
                  <a:prstClr val="black"/>
                </a:solidFill>
                <a:latin typeface="Calibri" panose="020F0502020204030204"/>
              </a:rPr>
              <a:t>, J., Schreier, G. and Knapp, B. (2019) Disruptive branding. How to win in times of change. London, Kogan Page. </a:t>
            </a:r>
          </a:p>
          <a:p>
            <a:pPr>
              <a:lnSpc>
                <a:spcPct val="120000"/>
              </a:lnSpc>
              <a:spcBef>
                <a:spcPts val="0"/>
              </a:spcBef>
              <a:defRPr/>
            </a:pPr>
            <a:r>
              <a:rPr lang="en-GB" dirty="0" err="1">
                <a:solidFill>
                  <a:prstClr val="black"/>
                </a:solidFill>
                <a:latin typeface="Calibri" panose="020F0502020204030204"/>
              </a:rPr>
              <a:t>Glanfield</a:t>
            </a:r>
            <a:r>
              <a:rPr lang="en-GB" dirty="0">
                <a:solidFill>
                  <a:prstClr val="black"/>
                </a:solidFill>
                <a:latin typeface="Calibri" panose="020F0502020204030204"/>
              </a:rPr>
              <a:t>, K. (2018) Brand transformation: transforming firm performance by disruptive, pragmatic and achievable brand strategy. Abingdon, Routledge. Minsky, L. and Geva, I. (2019) Global brand management. London, Kogan Page. </a:t>
            </a:r>
          </a:p>
          <a:p>
            <a:pPr>
              <a:lnSpc>
                <a:spcPct val="120000"/>
              </a:lnSpc>
              <a:spcBef>
                <a:spcPts val="0"/>
              </a:spcBef>
              <a:defRPr/>
            </a:pPr>
            <a:r>
              <a:rPr lang="en-GB" dirty="0">
                <a:solidFill>
                  <a:prstClr val="black"/>
                </a:solidFill>
                <a:latin typeface="Calibri" panose="020F0502020204030204"/>
              </a:rPr>
              <a:t>Keller, K. and Swaminathan, V. (2019) Strategic brand management: building, measuring, and managing brand equity. 5th edition. Harlow, Pearson.</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endParaRPr lang="en-GB" sz="1800" dirty="0">
              <a:solidFill>
                <a:prstClr val="black"/>
              </a:solidFill>
              <a:latin typeface="Calibri" panose="020F0502020204030204"/>
            </a:endParaRPr>
          </a:p>
          <a:p>
            <a:pPr marL="0" indent="0">
              <a:buNone/>
            </a:pPr>
            <a:endParaRPr lang="en-GB" dirty="0"/>
          </a:p>
        </p:txBody>
      </p:sp>
    </p:spTree>
    <p:extLst>
      <p:ext uri="{BB962C8B-B14F-4D97-AF65-F5344CB8AC3E}">
        <p14:creationId xmlns:p14="http://schemas.microsoft.com/office/powerpoint/2010/main" val="44378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About the Module: Learning Outcomes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457200" marR="0" lvl="0" indent="-457200" algn="l" defTabSz="914400" rtl="0" eaLnBrk="1" fontAlgn="auto" latinLnBrk="0" hangingPunct="1">
              <a:lnSpc>
                <a:spcPct val="120000"/>
              </a:lnSpc>
              <a:spcBef>
                <a:spcPts val="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Critically discuss how branding is defined and positioned to add value to organisations.</a:t>
            </a:r>
          </a:p>
          <a:p>
            <a:pPr marL="457200" marR="0" lvl="0" indent="-457200" algn="l" defTabSz="914400" rtl="0" eaLnBrk="1" fontAlgn="auto" latinLnBrk="0" hangingPunct="1">
              <a:lnSpc>
                <a:spcPct val="120000"/>
              </a:lnSpc>
              <a:spcBef>
                <a:spcPts val="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Utilising contemporary literature, undertake a critical analysis of branding across a variety of different organisational strategies (e.g., marketing, HR).</a:t>
            </a:r>
          </a:p>
          <a:p>
            <a:pPr marL="457200" marR="0" lvl="0" indent="-457200" algn="l" defTabSz="914400" rtl="0" eaLnBrk="1" fontAlgn="auto" latinLnBrk="0" hangingPunct="1">
              <a:lnSpc>
                <a:spcPct val="120000"/>
              </a:lnSpc>
              <a:spcBef>
                <a:spcPts val="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Synthesise the global challenges and drivers that can impact negatively on branding across functions and formulate ways in which businesses can overcome these challenges through effective branding and brand management.</a:t>
            </a:r>
          </a:p>
          <a:p>
            <a:pPr marL="457200" marR="0" lvl="0" indent="-457200" algn="l" defTabSz="914400" rtl="0" eaLnBrk="1" fontAlgn="auto" latinLnBrk="0" hangingPunct="1">
              <a:lnSpc>
                <a:spcPct val="120000"/>
              </a:lnSpc>
              <a:spcBef>
                <a:spcPts val="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Critically discuss the relationship between branding and commercial drive, and people and customer-focused practices within national and international organisations.</a:t>
            </a:r>
          </a:p>
          <a:p>
            <a:pPr marL="457200" marR="0" lvl="0" indent="-457200" algn="l" defTabSz="914400" rtl="0" eaLnBrk="1" fontAlgn="auto" latinLnBrk="0" hangingPunct="1">
              <a:lnSpc>
                <a:spcPct val="120000"/>
              </a:lnSpc>
              <a:spcBef>
                <a:spcPts val="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Critically evaluate key insights into the effectiveness and improvement of branding within an international context.</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Learning objectives – week 1</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By the end of this week you should be able to:</a:t>
            </a:r>
          </a:p>
          <a:p>
            <a:r>
              <a:rPr lang="en-GB" dirty="0"/>
              <a:t>Explain the difference between marketing and HR organisational branding.</a:t>
            </a:r>
          </a:p>
          <a:p>
            <a:r>
              <a:rPr lang="en-GB" dirty="0"/>
              <a:t>Evaluate the role of branding within international organisations.</a:t>
            </a:r>
          </a:p>
          <a:p>
            <a:r>
              <a:rPr lang="en-GB" dirty="0"/>
              <a:t>Describe the concept of branding from a people perspective.</a:t>
            </a:r>
          </a:p>
          <a:p>
            <a:r>
              <a:rPr lang="en-GB" dirty="0"/>
              <a:t>Discuss the theory behind organisational branding from a HR perspective.</a:t>
            </a: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C00000"/>
                </a:solidFill>
                <a:effectLst/>
                <a:uLnTx/>
                <a:uFillTx/>
                <a:latin typeface="Calibri Light" panose="020F0302020204030204"/>
                <a:ea typeface="+mj-ea"/>
                <a:cs typeface="+mj-cs"/>
              </a:rPr>
              <a:t>Activity 1: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What is International Organisational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Everyone: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Taking a post it note, write down what you think international organisational branding is, and stick it on the front.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You have 5 minutes.</a:t>
            </a: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TotalTime>
  <Words>2067</Words>
  <Application>Microsoft Office PowerPoint</Application>
  <PresentationFormat>Widescreen</PresentationFormat>
  <Paragraphs>189</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Clash Display Medium</vt:lpstr>
      <vt:lpstr>Calibri Light</vt:lpstr>
      <vt:lpstr>Clash Display</vt:lpstr>
      <vt:lpstr>Arial</vt:lpstr>
      <vt:lpstr>Calibri</vt:lpstr>
      <vt:lpstr>Office Theme</vt:lpstr>
      <vt:lpstr>Front Slide Option 1</vt:lpstr>
      <vt:lpstr>Welcome!</vt:lpstr>
      <vt:lpstr>About the Module: How we will learn?</vt:lpstr>
      <vt:lpstr>About The Module: Assessment Process</vt:lpstr>
      <vt:lpstr>About the module: Core Textbook</vt:lpstr>
      <vt:lpstr>Other indicative reading </vt:lpstr>
      <vt:lpstr>About the Module: Learning Outcomes</vt:lpstr>
      <vt:lpstr>Learning objectives – week 1</vt:lpstr>
      <vt:lpstr>Activity 1: What is International Organisational Branding?</vt:lpstr>
      <vt:lpstr>Activity 2: Is International Organisational Branding HRM or Marketing?</vt:lpstr>
      <vt:lpstr>Organisational Branding – what is it?</vt:lpstr>
      <vt:lpstr>Organisational Branding – is it really HR?</vt:lpstr>
      <vt:lpstr>Organisational Branding – HR focus</vt:lpstr>
      <vt:lpstr>Organisational Branding – Employer Branding</vt:lpstr>
      <vt:lpstr>Organisational Branding - Retention</vt:lpstr>
      <vt:lpstr>Organisational Branding – Retention</vt:lpstr>
      <vt:lpstr>Organisational Branding - Recruitment</vt:lpstr>
      <vt:lpstr>Organiational branding - Recruitment</vt:lpstr>
      <vt:lpstr>Organisational Branding - Conduct</vt:lpstr>
      <vt:lpstr>Organisational HR Branding - Reward</vt:lpstr>
      <vt:lpstr>Organisational Branding - Theory</vt:lpstr>
      <vt:lpstr>Organisational Employer Branding</vt:lpstr>
      <vt:lpstr>Organisational HR Branding - Theory</vt:lpstr>
      <vt:lpstr>Organisational Branding - Maslow</vt:lpstr>
      <vt:lpstr>Your own Research…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2025-01-25T18:45:27Z</dcterms:modified>
</cp:coreProperties>
</file>

<file path=docProps/thumbnail.jpeg>
</file>